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Inter Medium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Inter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4cbeadb3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4cbeadb3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8c0d0010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8c0d0010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87c36bbc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87c36bbc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87c36bbc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87c36bbc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8c28890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8c28890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87c36bbc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87c36bbc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87c36bbc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87c36bbc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8c28890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8c28890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8c288905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8c288905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87c36bb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87c36bb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4cbeadb3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4cbeadb3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4cbeadb3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4cbeadb3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4cbeadb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4cbeadb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c0d001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c0d001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8c0d001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8c0d001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87c36bb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87c36bb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8c0d0010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8c0d0010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jpg"/><Relationship Id="rId6" Type="http://schemas.openxmlformats.org/officeDocument/2006/relationships/image" Target="../media/image23.png"/><Relationship Id="rId7" Type="http://schemas.openxmlformats.org/officeDocument/2006/relationships/image" Target="../media/image8.jp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32.jp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29.png"/><Relationship Id="rId9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0.jp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suiexplorer.com/" TargetMode="External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jpg"/><Relationship Id="rId6" Type="http://schemas.openxmlformats.org/officeDocument/2006/relationships/hyperlink" Target="https://suiexplorer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90325" y="330550"/>
            <a:ext cx="5454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Web 3 developers Overview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05150" y="1103650"/>
            <a:ext cx="87663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Emerging Blockchain developers</a:t>
            </a:r>
            <a:r>
              <a:rPr b="1"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Continue to Contribute While Many Newcomers Have Left</a:t>
            </a:r>
            <a:endParaRPr b="1"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We can segment monthly active developers by how long they have worked in web3 by comparing the time between their first and last commits.</a:t>
            </a:r>
            <a:endParaRPr b="1"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Newcomers: developers who worked in web3 less than 1 year</a:t>
            </a:r>
            <a:endParaRPr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Emerging Developers: developers who worked in web3 1 to 2 years</a:t>
            </a:r>
            <a:endParaRPr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Established Developers: developers who worked in web3 2+ years</a:t>
            </a:r>
            <a:endParaRPr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5171A"/>
                </a:solidFill>
                <a:latin typeface="Roboto"/>
                <a:ea typeface="Roboto"/>
                <a:cs typeface="Roboto"/>
                <a:sym typeface="Roboto"/>
              </a:rPr>
              <a:t>Emerging Developers are growing and Established Developers are steady. The decline in monthly active developers in the last year came from Newcomers.</a:t>
            </a:r>
            <a:endParaRPr b="1" sz="1200">
              <a:solidFill>
                <a:srgbClr val="1517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From June 2023 to June 2024:</a:t>
            </a:r>
            <a:endParaRPr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-52% Newcomers (-9K developers)</a:t>
            </a:r>
            <a:endParaRPr b="1"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-1% Emerging Developers (-84 developers)</a:t>
            </a:r>
            <a:endParaRPr b="1"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B74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+33% Established Developers (+2K developers)</a:t>
            </a:r>
            <a:endParaRPr b="1" sz="1200">
              <a:solidFill>
                <a:srgbClr val="676B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ctrTitle"/>
          </p:nvPr>
        </p:nvSpPr>
        <p:spPr>
          <a:xfrm>
            <a:off x="290325" y="330550"/>
            <a:ext cx="4923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NFT - Example (SuiFrens) </a:t>
            </a:r>
            <a:endParaRPr sz="23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9600" y="1122500"/>
            <a:ext cx="4768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NFT Collection native to the SUI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ecosystem which is traversing the growing infrastructure of SUI Protocol.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Collection is interoperable with numerous dAAps and services across SUI Ecosystem.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Collection enables Mixing of NFTs &amp; creation of new NFT based on the traits mixed.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Parent → Child (Inherited Traits)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SuiFrens also enables composable NFT Mechanics (Accessories on top of your digital asset)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125" y="2855142"/>
            <a:ext cx="2812375" cy="112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116" y="1161050"/>
            <a:ext cx="1264234" cy="91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1125" y="1925611"/>
            <a:ext cx="2812375" cy="81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ctrTitle"/>
          </p:nvPr>
        </p:nvSpPr>
        <p:spPr>
          <a:xfrm>
            <a:off x="290325" y="330550"/>
            <a:ext cx="5330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Gaming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0" y="533450"/>
            <a:ext cx="4829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Game-first approach, putting the emphasis on the player experiences, engagement while tying it with asset ownership.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More than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40+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established games ranging from Indie to AAA in the making by various game studios.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Composable Digital Assets within Games (Character Leveling)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Simple Transaction Execution (Transfer, Buy / Sell) Immediate.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975" y="1067450"/>
            <a:ext cx="2716291" cy="1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974" y="2739870"/>
            <a:ext cx="1314770" cy="75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505" y="2739870"/>
            <a:ext cx="1314770" cy="75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6975" y="3636124"/>
            <a:ext cx="2716298" cy="117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ctrTitle"/>
          </p:nvPr>
        </p:nvSpPr>
        <p:spPr>
          <a:xfrm>
            <a:off x="290325" y="330550"/>
            <a:ext cx="5330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DeFi</a:t>
            </a:r>
            <a:endParaRPr sz="24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69600" y="921225"/>
            <a:ext cx="40521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With it’s near to instant settlements of transactions as well as the security, SUI is positioning itself as the new DeFi hub of crypto.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Multiple projects building upon the DeFi space of SUI.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b="1"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13.09M+</a:t>
            </a: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Total Value Locked in different DeFi platforms.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DEX, Lending, Borrowing etc..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b="1"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$836,000</a:t>
            </a: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transaction volume Approx (24h)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800" y="921224"/>
            <a:ext cx="3043301" cy="202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800" y="3019880"/>
            <a:ext cx="3043301" cy="171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type="ctrTitle"/>
          </p:nvPr>
        </p:nvSpPr>
        <p:spPr>
          <a:xfrm>
            <a:off x="290325" y="330550"/>
            <a:ext cx="4923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Developer Tools</a:t>
            </a:r>
            <a:endParaRPr sz="23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69600" y="1122500"/>
            <a:ext cx="52080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 landscape consists of multiple developer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tool sets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helping developers to build upon the SUI Ecosystem.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Some of the Dev.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Tool-Sets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include:  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Online IDE Supporting Move Programming Language (Move IDE)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Platform Enabling the deployment of Location Aware Smart Contracts (Mentaport)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Unity and Unreal Engine SDKs enabling ease of web3 integration within the gaming space (Origin Byte)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Reliable RPC Endpoints for Developers (NodeInfra)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753" y="1219095"/>
            <a:ext cx="3634350" cy="15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750" y="2843472"/>
            <a:ext cx="3634350" cy="154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5590400" y="4489125"/>
            <a:ext cx="344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13716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&amp;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Multiple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Other Ones. 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ctrTitle"/>
          </p:nvPr>
        </p:nvSpPr>
        <p:spPr>
          <a:xfrm>
            <a:off x="290325" y="330550"/>
            <a:ext cx="6077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</a:t>
            </a: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Launchpads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80300" y="1204950"/>
            <a:ext cx="3966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Since it’s mainnet launch multiple launchpads have been developed supporting new projects and enabling exposure towards potential investors. </a:t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Some of the know launchpads: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Suipad, SuiStart, SeaPad, Tocen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Supporting: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Initial Coin Offering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Initial Dex Offering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Initial NFT Offering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Multiple other Features.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500" y="1228775"/>
            <a:ext cx="4229827" cy="23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644463" y="3697025"/>
            <a:ext cx="419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 +Multiple others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type="ctrTitle"/>
          </p:nvPr>
        </p:nvSpPr>
        <p:spPr>
          <a:xfrm>
            <a:off x="290325" y="330550"/>
            <a:ext cx="6077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Wallets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69600" y="947700"/>
            <a:ext cx="45024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Multiple Wallets enabling ease of onboarding and interaction with different dAAps across the SUI Landscape.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 Wallet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- Native Open Source Wallet for Developers and User’s alike.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Packed with the developer features.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15+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Wallets Currently Active / Being Built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Supporting: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Email Login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Social Based Login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dAAp discovery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Multi-Sig Feature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&amp; Multiple other features.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725" y="879900"/>
            <a:ext cx="1766812" cy="23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147" y="1065408"/>
            <a:ext cx="1346279" cy="220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125" y="3364775"/>
            <a:ext cx="2716300" cy="1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type="ctrTitle"/>
          </p:nvPr>
        </p:nvSpPr>
        <p:spPr>
          <a:xfrm>
            <a:off x="290325" y="330550"/>
            <a:ext cx="6077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Social 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112375" y="986825"/>
            <a:ext cx="5121600" cy="3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Due to its interoperability nature, multiple projects have started to built upon the Decentralized Social Media Landscape.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Coming Chat | Sui Name Service | PolyMedia Profile + Chat | Suia.io &amp; others.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Enabling users to: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Browse, Claim .sui domain names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connected with different dAAps.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Collect Proof of Contribution NFT’s created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by different dAAps.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Chat / Socialize and build your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own virtual profiles and reputation.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Connect with users holding the same NFTs.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Explore quests and many other features.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00" y="1018937"/>
            <a:ext cx="1952850" cy="18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3583" y="2973524"/>
            <a:ext cx="3246142" cy="18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6287" y="1018925"/>
            <a:ext cx="2238950" cy="2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type="ctrTitle"/>
          </p:nvPr>
        </p:nvSpPr>
        <p:spPr>
          <a:xfrm>
            <a:off x="414550" y="891950"/>
            <a:ext cx="16605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Grant Program</a:t>
            </a:r>
            <a:endParaRPr sz="12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69600" y="1113900"/>
            <a:ext cx="45024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 foundation supports builders who building upon the SUI ecosystem and contribute towards growth and adoption.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Dependent on the project scope grants range from </a:t>
            </a:r>
            <a:r>
              <a:rPr b="1"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$10,000 - $100,000 USD</a:t>
            </a:r>
            <a:endParaRPr b="1"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250"/>
              <a:buFont typeface="Inter"/>
              <a:buChar char="-"/>
            </a:pP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Grant payments are distributed based upon the </a:t>
            </a:r>
            <a:r>
              <a:rPr b="1"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milestones completed</a:t>
            </a:r>
            <a:r>
              <a:rPr lang="en" sz="12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by the grantee. </a:t>
            </a:r>
            <a:endParaRPr sz="12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$415,000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in grants distributed over the past year.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29"/>
          <p:cNvSpPr txBox="1"/>
          <p:nvPr>
            <p:ph type="ctrTitle"/>
          </p:nvPr>
        </p:nvSpPr>
        <p:spPr>
          <a:xfrm>
            <a:off x="414550" y="365450"/>
            <a:ext cx="60771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Start building on Sui? 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770" y="1671095"/>
            <a:ext cx="432913" cy="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677" y="1725940"/>
            <a:ext cx="779243" cy="32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6800" y="1624325"/>
            <a:ext cx="526500" cy="5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type="ctrTitle"/>
          </p:nvPr>
        </p:nvSpPr>
        <p:spPr>
          <a:xfrm>
            <a:off x="7483500" y="1701125"/>
            <a:ext cx="16605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dappium.io</a:t>
            </a:r>
            <a:endParaRPr sz="12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4" name="Google Shape;224;p29"/>
          <p:cNvSpPr txBox="1"/>
          <p:nvPr>
            <p:ph type="ctrTitle"/>
          </p:nvPr>
        </p:nvSpPr>
        <p:spPr>
          <a:xfrm>
            <a:off x="5484775" y="2263150"/>
            <a:ext cx="11862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Go SUI SDK</a:t>
            </a:r>
            <a:endParaRPr sz="12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6800" y="2318050"/>
            <a:ext cx="128515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299" y="2744244"/>
            <a:ext cx="1285150" cy="47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6275" y="2825180"/>
            <a:ext cx="1186200" cy="31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4177988" y="3330625"/>
            <a:ext cx="419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 +Multiple others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61950" y="363175"/>
            <a:ext cx="5454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Web 3 developers</a:t>
            </a: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 Overview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85" y="1195125"/>
            <a:ext cx="3691100" cy="319444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0000" stPos="0" sy="-100000" ky="0"/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163" y="1195125"/>
            <a:ext cx="3854675" cy="31944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ctrTitle"/>
          </p:nvPr>
        </p:nvSpPr>
        <p:spPr>
          <a:xfrm>
            <a:off x="-177275" y="885150"/>
            <a:ext cx="5454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Web 3 developers Overview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50" y="1702050"/>
            <a:ext cx="4241276" cy="2057301"/>
          </a:xfrm>
          <a:prstGeom prst="rect">
            <a:avLst/>
          </a:prstGeom>
          <a:noFill/>
          <a:ln>
            <a:noFill/>
          </a:ln>
          <a:effectLst>
            <a:reflection blurRad="0" dir="5400000" dist="228600" endA="0" endPos="60000" fadeDir="5400012" kx="0" rotWithShape="0" algn="bl" stA="40000" stPos="0" sy="-100000" ky="0"/>
          </a:effectLst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581" y="1702050"/>
            <a:ext cx="4210268" cy="2057301"/>
          </a:xfrm>
          <a:prstGeom prst="rect">
            <a:avLst/>
          </a:prstGeom>
          <a:noFill/>
          <a:ln>
            <a:noFill/>
          </a:ln>
          <a:effectLst>
            <a:reflection blurRad="0" dir="5400000" dist="228600" endA="0" endPos="6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ctrTitle"/>
          </p:nvPr>
        </p:nvSpPr>
        <p:spPr>
          <a:xfrm>
            <a:off x="509025" y="352275"/>
            <a:ext cx="5454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Web 3 developers Overview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9025" y="785500"/>
            <a:ext cx="60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6B74"/>
                </a:solidFill>
                <a:latin typeface="Roboto"/>
                <a:ea typeface="Roboto"/>
                <a:cs typeface="Roboto"/>
                <a:sym typeface="Roboto"/>
              </a:rPr>
              <a:t>Ecosystems with highest growth in monthly developers (June 2023 vs June 2022).</a:t>
            </a:r>
            <a:endParaRPr b="1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50" y="1304275"/>
            <a:ext cx="5454600" cy="34586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ctrTitle"/>
          </p:nvPr>
        </p:nvSpPr>
        <p:spPr>
          <a:xfrm>
            <a:off x="290325" y="330550"/>
            <a:ext cx="3681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Ecosystem Overview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7290" y="1408438"/>
            <a:ext cx="5384760" cy="30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05150" y="1408450"/>
            <a:ext cx="3119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360+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Projects building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upon Sui.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Wide-Array of dAAps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ranging from: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NFT, Gaming, DeFi, DeSoc, Launchpads, Dex, Naming Services &amp; Others.  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822650" y="4552075"/>
            <a:ext cx="311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 +300 others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ctrTitle"/>
          </p:nvPr>
        </p:nvSpPr>
        <p:spPr>
          <a:xfrm>
            <a:off x="290325" y="330550"/>
            <a:ext cx="34212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On-Chain Metrics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28900" y="1529975"/>
            <a:ext cx="3119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126.6m+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transactions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since the mainnet launch.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80m+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Total Transaction Blocks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Current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Market Cap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445m. </a:t>
            </a:r>
            <a:endParaRPr b="1"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1.5M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Registered Users,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955,000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Monthly active users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5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- Sui Explorer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249" y="1365649"/>
            <a:ext cx="5010627" cy="30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640250" y="4409225"/>
            <a:ext cx="311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Data from 27.6 - 4.7.2023 </a:t>
            </a:r>
            <a:endParaRPr sz="10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ctrTitle"/>
          </p:nvPr>
        </p:nvSpPr>
        <p:spPr>
          <a:xfrm>
            <a:off x="290325" y="330550"/>
            <a:ext cx="34212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Validators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590" y="1244926"/>
            <a:ext cx="4741584" cy="311163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76450" y="1470575"/>
            <a:ext cx="3119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Total Number of Sui Staked: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7.44B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by validators and Delegators.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APY of all participating validators: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5.33%</a:t>
            </a:r>
            <a:endParaRPr b="1"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Number of Validators across the world: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104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, spanned across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countries.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5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- Sui Explorer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857600" y="4356575"/>
            <a:ext cx="311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Updated for 6th of July 2023</a:t>
            </a:r>
            <a:endParaRPr sz="10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ctrTitle"/>
          </p:nvPr>
        </p:nvSpPr>
        <p:spPr>
          <a:xfrm>
            <a:off x="290325" y="330550"/>
            <a:ext cx="4923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NFT Marketplaces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69600" y="1051050"/>
            <a:ext cx="4033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 has a 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thriving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NFT space with m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ultiple renowned NFT Marketplaces enabling users to buy, sell, create and trade their digital assets.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Some of the biggest Marketplaces currently active: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BlueMove, Souffl3, KeepSake,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                  Clutchy, Tocen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Clutchy: Biggest by volume (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216k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Sui Volume)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214" y="940000"/>
            <a:ext cx="3289782" cy="185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214" y="2875709"/>
            <a:ext cx="3289784" cy="190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563" r="573" t="0"/>
          <a:stretch/>
        </p:blipFill>
        <p:spPr>
          <a:xfrm>
            <a:off x="0" y="0"/>
            <a:ext cx="930802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ctrTitle"/>
          </p:nvPr>
        </p:nvSpPr>
        <p:spPr>
          <a:xfrm>
            <a:off x="290325" y="330550"/>
            <a:ext cx="4923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solidFill>
                  <a:srgbClr val="011829"/>
                </a:solidFill>
                <a:latin typeface="Inter Medium"/>
                <a:ea typeface="Inter Medium"/>
                <a:cs typeface="Inter Medium"/>
                <a:sym typeface="Inter Medium"/>
              </a:rPr>
              <a:t>Sui x NFTs</a:t>
            </a:r>
            <a:endParaRPr sz="2560">
              <a:solidFill>
                <a:srgbClr val="01182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175" y="-223641"/>
            <a:ext cx="1527925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69600" y="1264850"/>
            <a:ext cx="40830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Hundreds of Native Collections NFT and thousands of collectors, creators &amp; artists building upon the NFT Ecosystem of SUI. → 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Some of the renowned / new collections: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SuiFrens, Fuddies, DeSuiLabs.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More than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2.5M NFTs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on-chain across different marketplaces with a total volume of </a:t>
            </a:r>
            <a:r>
              <a:rPr b="1"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3.5M+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SUI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5171A"/>
              </a:buClr>
              <a:buSzPts val="1350"/>
              <a:buFont typeface="Inter"/>
              <a:buChar char="-"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Multiple</a:t>
            </a: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collections are creating dynamic and composable NFTs. 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047" y="1256388"/>
            <a:ext cx="4320548" cy="2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4723000" y="3942950"/>
            <a:ext cx="419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5171A"/>
                </a:solidFill>
                <a:latin typeface="Inter"/>
                <a:ea typeface="Inter"/>
                <a:cs typeface="Inter"/>
                <a:sym typeface="Inter"/>
              </a:rPr>
              <a:t>                +Multiple others</a:t>
            </a:r>
            <a:endParaRPr sz="1350">
              <a:solidFill>
                <a:srgbClr val="15171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